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58" r:id="rId5"/>
    <p:sldId id="289" r:id="rId6"/>
    <p:sldId id="284" r:id="rId7"/>
    <p:sldId id="285" r:id="rId8"/>
    <p:sldId id="286" r:id="rId9"/>
    <p:sldId id="287" r:id="rId10"/>
    <p:sldId id="288" r:id="rId11"/>
    <p:sldId id="290" r:id="rId12"/>
    <p:sldId id="277" r:id="rId13"/>
    <p:sldId id="291" r:id="rId14"/>
    <p:sldId id="292" r:id="rId15"/>
    <p:sldId id="293" r:id="rId16"/>
    <p:sldId id="283" r:id="rId17"/>
    <p:sldId id="295" r:id="rId18"/>
    <p:sldId id="29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811ACE-4040-93B8-0BC5-9B3AB60AB576}" name="Cynthia J Allison" initials="CA" userId="S::cyalli64son@health.unm.edu::7029cf20-8f6b-4ade-a615-3926eacce2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9" autoAdjust="0"/>
    <p:restoredTop sz="93101" autoAdjust="0"/>
  </p:normalViewPr>
  <p:slideViewPr>
    <p:cSldViewPr snapToGrid="0" snapToObjects="1">
      <p:cViewPr varScale="1">
        <p:scale>
          <a:sx n="86" d="100"/>
          <a:sy n="86" d="100"/>
        </p:scale>
        <p:origin x="2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B6B12-AFC3-4798-9C4C-E783AE2CCA3D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1D450-0A7D-4151-8683-C30289625E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0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1D450-0A7D-4151-8683-C30289625E9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23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7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93675" y="6470866"/>
            <a:ext cx="923925" cy="3091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smartsheet.com/b/form/deb85c1548df440c931af33c63bf7e9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3rd%20quarter%20draft%20PP%20presentation.ppt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nmpolicy.policystat.com/policy/17085030/latest#autoid-da6m8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card.unm.edu/policies-and-procedures/approved--prohibited-use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unmpolicy.policystat.com/policy/17085030/latest#autoid-da6m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985" y="1055111"/>
            <a:ext cx="10058400" cy="2694539"/>
          </a:xfrm>
        </p:spPr>
        <p:txBody>
          <a:bodyPr>
            <a:normAutofit/>
          </a:bodyPr>
          <a:lstStyle/>
          <a:p>
            <a:pPr algn="ctr"/>
            <a:r>
              <a:rPr lang="en-US" sz="6000"/>
              <a:t>Spring LEARN </a:t>
            </a:r>
            <a:r>
              <a:rPr lang="en-US" sz="6000" dirty="0"/>
              <a:t>Session:</a:t>
            </a:r>
            <a:br>
              <a:rPr lang="en-US" sz="6000" dirty="0"/>
            </a:br>
            <a:br>
              <a:rPr lang="en-US" sz="6000" dirty="0"/>
            </a:br>
            <a:r>
              <a:rPr lang="en-US" sz="6000" dirty="0"/>
              <a:t>Refreshers &amp; Reminders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19"/>
            <a:ext cx="10058400" cy="1395261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HSC Financial services</a:t>
            </a:r>
          </a:p>
          <a:p>
            <a:pPr algn="ctr"/>
            <a:r>
              <a:rPr lang="en-US" dirty="0"/>
              <a:t>Unrestricted Accounting</a:t>
            </a:r>
          </a:p>
          <a:p>
            <a:pPr algn="ctr"/>
            <a:r>
              <a:rPr lang="en-US" dirty="0"/>
              <a:t>April 23, 2026</a:t>
            </a:r>
          </a:p>
        </p:txBody>
      </p:sp>
    </p:spTree>
    <p:extLst>
      <p:ext uri="{BB962C8B-B14F-4D97-AF65-F5344CB8AC3E}">
        <p14:creationId xmlns:p14="http://schemas.microsoft.com/office/powerpoint/2010/main" val="127250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66C67-6E52-16F9-25C8-A01D722EC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 Code 3189-Non Capital equipment &lt;$5,000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09E57-C20B-550B-851D-DE86EC15A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348" y="1845734"/>
            <a:ext cx="10058400" cy="4332042"/>
          </a:xfrm>
        </p:spPr>
        <p:txBody>
          <a:bodyPr>
            <a:normAutofit fontScale="92500" lnSpcReduction="20000"/>
          </a:bodyPr>
          <a:lstStyle/>
          <a:p>
            <a:pPr marL="384048" lvl="2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1700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84048" lvl="2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Chrome River/Emburse Enterprise – When choosing 3189 account code, you should no longer 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get the warning message</a:t>
            </a:r>
            <a:r>
              <a:rPr lang="en-US" sz="17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asks for manufacturer details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1800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84048" lvl="2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UNM asset tags for Computer Devices Under $5,000</a:t>
            </a:r>
            <a:r>
              <a:rPr lang="en-US" sz="1700" b="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These devices will not receive UNM property tags and will not be included in the University's annual physical inventories. </a:t>
            </a: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4048" lvl="2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Optional Tagging - Departments wishing to obtain a UNM tag for such devices may submit a request through the 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Smartsheet</a:t>
            </a:r>
            <a:r>
              <a:rPr lang="en-US" sz="17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link provided below. Please ensure all required information is completed to facilitate the issuance of a tag.</a:t>
            </a:r>
            <a:endParaRPr lang="en-US" sz="1700" b="0" i="0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b="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Computer tag request form -</a:t>
            </a: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https://app.smartsheet.com/b/form/deb85c1548df440c931af33c63bf7e93</a:t>
            </a:r>
            <a:endParaRPr lang="en-US" sz="1700" dirty="0">
              <a:solidFill>
                <a:srgbClr val="0070C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84048" lvl="2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endParaRPr lang="en-US" sz="1600" b="1" i="0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4048" lvl="2" indent="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sz="1700" b="1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Internal Tracking Responsibility</a:t>
            </a:r>
            <a:r>
              <a:rPr lang="en-US" sz="1700" b="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Departments are now responsible for tracking the acquisition, transfer, and checkout of these devices internally. This includes maintaining records of device assignments and any changes in location or custody.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74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ABF2D-70D7-AC2C-5E1F-681F31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and Tariff Rules - LoboMart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928A4-C9FC-5F5B-AD56-CF34E1AE2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35666"/>
            <a:ext cx="10058400" cy="402336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September Purchasing Newsletter announced the following new rules for LoboMart requisitions: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 any applicable tax on a separate line, clearly labeled as “Tax.” Do not bundle tax into the unit price or shipping costs.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 any applicable tariffs on a separate line, clearly labeled as “Tariff” or “Import Tariff.” Do not bundle tariffs into the unit price or shipping costs.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Step-by-step instructions for adding these separate lines (Create Requisition with Separate Tax/Shipping) can be found at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pres?slideindex=1&amp;slidetitle="/>
              </a:rPr>
              <a:t>purchase.unm.edu/department-information/lobomart-job-aids/index.html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3265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D8D1A-C377-8AD6-E588-7AA7BEC4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and Tariff Rules - LoboMart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04384-4515-1594-76AE-BD73E013A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FD3020-2C7A-4DE7-9D9F-D751F4483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209" y="1985936"/>
            <a:ext cx="9964541" cy="399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219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EEFDE-1756-4E46-A109-46221014D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Prepare for Year-End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0424B-2A1E-4954-90A4-D7033FF1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07220"/>
            <a:ext cx="10058400" cy="38618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Clean up Department Indices</a:t>
            </a:r>
          </a:p>
          <a:p>
            <a:pPr marL="201168" lvl="1" indent="0"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Determine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that spending rates are appropriate</a:t>
            </a:r>
          </a:p>
          <a:p>
            <a:pPr marL="201168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Ensure transactions look appropriate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Labor Distributions</a:t>
            </a:r>
          </a:p>
          <a:p>
            <a:pPr marL="201168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Ensure labor (names) hitting indices should be charged to that index</a:t>
            </a:r>
          </a:p>
          <a:p>
            <a:pPr marL="201168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Ensure % of labor is correct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Endowed and Non-endowed Indices</a:t>
            </a:r>
          </a:p>
          <a:p>
            <a:pPr marL="201168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Ensure foundation indices are not overspent (Spending indices cannot end in deficit)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Annual Purchase Orders and clean up Encumbrances</a:t>
            </a:r>
          </a:p>
          <a:p>
            <a:pPr marL="201168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Close out any old or unused purchase orders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94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A91CC-BD1E-3DAC-8FFA-E09174F1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Documentation Reminders for       CR Travel Reimbursement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F99B3-6CEA-2362-784E-16FF35C56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6585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attach one copy of the conference/meeting agenda to the home page of the report.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do not upload the same attachment more than once. Attach unique documents to the page for each line item. (Example: Uber receipt to the line item for ground transportation.)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Reference Pcard Report numbers for airfare, conference fees, and hotel in a “Comment” on the home page of the report.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using the Business/Entertainment/Hospitality Meals mosaic, please list all attendees in the “Guests” section. Alternately, upload a CVS file with names and relationship to the University.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 one report for a single travel event.</a:t>
            </a:r>
          </a:p>
        </p:txBody>
      </p:sp>
    </p:spTree>
    <p:extLst>
      <p:ext uri="{BB962C8B-B14F-4D97-AF65-F5344CB8AC3E}">
        <p14:creationId xmlns:p14="http://schemas.microsoft.com/office/powerpoint/2010/main" val="1365635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5981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QUESTIONS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712DBDF-EB23-4ACD-98D6-30592BB1E6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3150" y="4174341"/>
            <a:ext cx="8888738" cy="1086271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ADD405-C727-4DD6-B129-4BB4D9571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6387" y="2120754"/>
            <a:ext cx="1298561" cy="145707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329EC6-0BD8-DD7B-6D24-160191BF9434}"/>
              </a:ext>
            </a:extLst>
          </p:cNvPr>
          <p:cNvSpPr txBox="1"/>
          <p:nvPr/>
        </p:nvSpPr>
        <p:spPr>
          <a:xfrm>
            <a:off x="3590693" y="2352907"/>
            <a:ext cx="69749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sz="2800" dirty="0">
                <a:solidFill>
                  <a:schemeClr val="accent1"/>
                </a:solidFill>
                <a:latin typeface="+mj-lt"/>
              </a:rPr>
              <a:t>“Your Partners in Clarity and Compliance</a:t>
            </a:r>
            <a:r>
              <a:rPr lang="en-US" sz="2400" dirty="0">
                <a:solidFill>
                  <a:schemeClr val="accent1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572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8F851-1784-FB46-19EE-711417D6B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87" y="1748073"/>
            <a:ext cx="11817626" cy="2436677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sz="6000" dirty="0"/>
              <a:t>Account Codes Refresher</a:t>
            </a:r>
          </a:p>
        </p:txBody>
      </p:sp>
    </p:spTree>
    <p:extLst>
      <p:ext uri="{BB962C8B-B14F-4D97-AF65-F5344CB8AC3E}">
        <p14:creationId xmlns:p14="http://schemas.microsoft.com/office/powerpoint/2010/main" val="4857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6A9F8-4CF3-35CB-F03F-7ECBFD0E5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en-US" dirty="0"/>
              <a:t>31F0 – Kitchen Supplies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BC79F-66D4-7D58-C230-5799EE615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10058399" cy="4454705"/>
          </a:xfrm>
        </p:spPr>
        <p:txBody>
          <a:bodyPr>
            <a:normAutofit fontScale="47500" lnSpcReduction="20000"/>
          </a:bodyPr>
          <a:lstStyle/>
          <a:p>
            <a:pPr algn="l"/>
            <a:endParaRPr lang="en-US" b="1" dirty="0"/>
          </a:p>
          <a:p>
            <a:pPr algn="l">
              <a:lnSpc>
                <a:spcPct val="120000"/>
              </a:lnSpc>
            </a:pPr>
            <a:r>
              <a:rPr lang="en-US" sz="4200" b="1" dirty="0">
                <a:cs typeface="Arial" panose="020B0604020202020204" pitchFamily="34" charset="0"/>
              </a:rPr>
              <a:t>COA Definition: </a:t>
            </a:r>
            <a:r>
              <a:rPr lang="en-US" sz="4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Supplies such as bowls, pots, pans, cooking utensils etc.       (</a:t>
            </a:r>
            <a:r>
              <a:rPr lang="en-US" sz="42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n-US" sz="4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Mixing bowls used in the UNM child care facility kitchen)</a:t>
            </a:r>
          </a:p>
          <a:p>
            <a:pPr algn="l"/>
            <a:endParaRPr lang="en-US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Appropriate Use: </a:t>
            </a: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This account code is appropriate ONLY for items purchased for an official kitchen. </a:t>
            </a:r>
          </a:p>
          <a:p>
            <a:pPr algn="l"/>
            <a:endParaRPr lang="en-US" sz="4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Alternatives: </a:t>
            </a: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Items such as plates, cups, napkins, stirrers, paper towels, small appliances etc. for use in departments should be coded to account code 37Y0.</a:t>
            </a:r>
          </a:p>
          <a:p>
            <a:pPr algn="l"/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sz="4200" b="1" dirty="0">
                <a:latin typeface="Arial" panose="020B0604020202020204" pitchFamily="34" charset="0"/>
                <a:cs typeface="Arial" panose="020B0604020202020204" pitchFamily="34" charset="0"/>
              </a:rPr>
              <a:t>Related Policy Guidance: </a:t>
            </a:r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Policy 4000, section 5.3 </a:t>
            </a:r>
            <a:r>
              <a:rPr lang="en-US" sz="4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https://unmpolicy.policystat.com/policy/17085030/latest#autoid-da6m8</a:t>
            </a:r>
            <a:endParaRPr lang="en-US" sz="4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541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B48B-A168-9C84-F318-23B40BE76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3860 – Bus Meals and Hospitality 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38E85-F253-FD53-7758-55171676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COA Definition 3860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All business-related food expenses purchased for guests while traveling, excluding meal expense incurred in the recruitment process.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Related Policy: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Policy 4030, 12.1 - Travelers may be reimbursed for their own meals, or for non-UNM employees' meals as part of a business meal. Travelers may not be reimbursed for meals for other UNM employees.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Appropriate Use: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Account code should only be used when expense is incurred 50+ miles from ABQ.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Alternatives: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UNM employees attending a business meeting while traveling must pay for their own meals and request reimbursement via CR as a Per Diem amount (3820, 3800, 3840). Local business-related food expenses should post to account code 31A0 or 31B0.</a:t>
            </a:r>
          </a:p>
          <a:p>
            <a:pPr>
              <a:lnSpc>
                <a:spcPct val="10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6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CBD29-864C-D447-9490-0DB75195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3182 – Tools &lt;$5001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3C123-63F8-B531-1D64-FB7F6A7FC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>
              <a:lnSpc>
                <a:spcPct val="10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COA Definition: </a:t>
            </a: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Non-capital tools with a per item cost less than $5,001.</a:t>
            </a:r>
          </a:p>
          <a:p>
            <a:pPr>
              <a:lnSpc>
                <a:spcPct val="100000"/>
              </a:lnSpc>
            </a:pPr>
            <a:endParaRPr lang="en-US" b="1" dirty="0"/>
          </a:p>
          <a:p>
            <a:pPr>
              <a:lnSpc>
                <a:spcPct val="100000"/>
              </a:lnSpc>
            </a:pPr>
            <a:r>
              <a:rPr lang="en-US" sz="2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Appropriate Use: </a:t>
            </a:r>
            <a:r>
              <a:rPr lang="en-US" sz="20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Purchase of tools for use by all individuals in the department.</a:t>
            </a:r>
          </a:p>
          <a:p>
            <a:pPr>
              <a:lnSpc>
                <a:spcPct val="10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000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Alternative: </a:t>
            </a:r>
            <a:r>
              <a:rPr lang="en-US" sz="20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Tools purchased for specific individuals (e.g., loupes, stethoscopes) should post to account code 37Y0.</a:t>
            </a:r>
            <a:endParaRPr lang="en-US" sz="2000" b="1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596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6359C-4833-5AA9-C3E9-E3E00727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31N2 – Individual Safety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D2D44-9B24-8DCC-027A-8EFEF460B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COA: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Goggles, masks, steel-toed boots, etc.</a:t>
            </a:r>
          </a:p>
          <a:p>
            <a:pPr>
              <a:lnSpc>
                <a:spcPct val="11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Appropriate Use: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Safety equipment for individuals that is required to perform their duties in a safe manner.</a:t>
            </a:r>
          </a:p>
          <a:p>
            <a:pPr>
              <a:lnSpc>
                <a:spcPct val="110000"/>
              </a:lnSpc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Alternative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Health oriented items for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specific individuals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(e.g., air purifier, special masks, ergonomic equipment) should post to account code 37Y0.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Related Guidance: </a:t>
            </a:r>
            <a:r>
              <a:rPr lang="en-US" u="sng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Pcard prohibited</a:t>
            </a:r>
            <a:endParaRPr lang="en-US" u="sng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08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D8D1A-C377-8AD6-E588-7AA7BEC4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31S2 – Field Supplies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04384-4515-1594-76AE-BD73E013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0100"/>
          </a:xfrm>
        </p:spPr>
        <p:txBody>
          <a:bodyPr>
            <a:normAutofit fontScale="85000" lnSpcReduction="20000"/>
          </a:bodyPr>
          <a:lstStyle/>
          <a:p>
            <a:endParaRPr lang="en-US" b="1" dirty="0"/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COA Definition: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Supplies used in the field. (Examples: drill bits, picks, gloves)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Appropriate Use: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Supplies for work in the field. These can be for ambulances or other vehicles used to serve the public or for training students and staff. (Examples: Medicine Bow (Emergency Medicine) and Internal Medicine’s program for those who are unhoused.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Alternatives: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Food and water in the field either for staff and clients/patients should post to 31B0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Related Policy Guidance: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Policy 4000, section 5.3 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https://unmpolicy.policystat.com/policy/17085030/latest#autoid-da6m8</a:t>
            </a:r>
            <a:endParaRPr lang="en-US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10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1B42-F31F-9E5F-0FFE-A1AB399A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Expense Account Codes by Category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470E-E438-125A-4541-A8FAD80E9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8743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37Y0 – Supply costs that are considered F&amp;A unallowable under OMB Circular 	A-21. Includes costs incurred for lobbying, selling/marketing, alumni, advertising/public relations, fund raising/development, and student activities. Also, supplies not for general use.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37Z0 -  Supply costs that cannot be classified in account codes 31xx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69Y0 – Supply costs that are considered F&amp;A unallowable under OMB Circular 	A-21. Includes costs incurred for lobbying, selling/marketing, alumni, advertising/public relations, fund raising/development, and student activities</a:t>
            </a:r>
          </a:p>
          <a:p>
            <a:pPr marL="201168" lvl="1" indent="0">
              <a:lnSpc>
                <a:spcPct val="12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69Z0 – Includes the cost of professional services provided by an outside, non-campus source that cannot be classified in other service account codes</a:t>
            </a:r>
          </a:p>
          <a:p>
            <a:pPr marL="201168" lvl="1" indent="0">
              <a:lnSpc>
                <a:spcPct val="120000"/>
              </a:lnSpc>
              <a:buNone/>
            </a:pPr>
            <a:endParaRPr lang="en-US" sz="2200" b="1" dirty="0"/>
          </a:p>
          <a:p>
            <a:pPr marL="201168" lvl="1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84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32787"/>
            <a:ext cx="10058400" cy="115053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New Drone-Related Account Codes and Updated Rules in Emburse Enterprise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BC9E65-A335-4DE1-93D0-62D6445A79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963" y="1990899"/>
            <a:ext cx="10058400" cy="376097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601278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rgbClr val="000000"/>
      </a:dk1>
      <a:lt1>
        <a:srgbClr val="FFFFFF"/>
      </a:lt1>
      <a:dk2>
        <a:srgbClr val="63666A"/>
      </a:dk2>
      <a:lt2>
        <a:srgbClr val="A7A8AA"/>
      </a:lt2>
      <a:accent1>
        <a:srgbClr val="BA0C2F"/>
      </a:accent1>
      <a:accent2>
        <a:srgbClr val="BA0C2F"/>
      </a:accent2>
      <a:accent3>
        <a:srgbClr val="008A86"/>
      </a:accent3>
      <a:accent4>
        <a:srgbClr val="ED8B00"/>
      </a:accent4>
      <a:accent5>
        <a:srgbClr val="A8AA19"/>
      </a:accent5>
      <a:accent6>
        <a:srgbClr val="C05131"/>
      </a:accent6>
      <a:hlink>
        <a:srgbClr val="008A86"/>
      </a:hlink>
      <a:folHlink>
        <a:srgbClr val="BA0C2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B8849D0A22F42A64D4DB96FACD76B" ma:contentTypeVersion="14" ma:contentTypeDescription="Create a new document." ma:contentTypeScope="" ma:versionID="5f3e3ad37a7a168c7814e2a44d781923">
  <xsd:schema xmlns:xsd="http://www.w3.org/2001/XMLSchema" xmlns:xs="http://www.w3.org/2001/XMLSchema" xmlns:p="http://schemas.microsoft.com/office/2006/metadata/properties" xmlns:ns2="6a873026-5116-46fc-bfe1-be41dcc44d86" xmlns:ns3="9642ac99-028c-4360-98c1-d24811ac8000" targetNamespace="http://schemas.microsoft.com/office/2006/metadata/properties" ma:root="true" ma:fieldsID="5d5cdaf6edadc4887767aa393557b486" ns2:_="" ns3:_="">
    <xsd:import namespace="6a873026-5116-46fc-bfe1-be41dcc44d86"/>
    <xsd:import namespace="9642ac99-028c-4360-98c1-d24811ac8000"/>
    <xsd:element name="properties">
      <xsd:complexType>
        <xsd:sequence>
          <xsd:element name="documentManagement">
            <xsd:complexType>
              <xsd:all>
                <xsd:element ref="ns2:Clinical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873026-5116-46fc-bfe1-be41dcc44d86" elementFormDefault="qualified">
    <xsd:import namespace="http://schemas.microsoft.com/office/2006/documentManagement/types"/>
    <xsd:import namespace="http://schemas.microsoft.com/office/infopath/2007/PartnerControls"/>
    <xsd:element name="Clinical" ma:index="8" nillable="true" ma:displayName="Clinical" ma:format="DateOnly" ma:internalName="Clinical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42ac99-028c-4360-98c1-d24811ac8000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nical xmlns="6a873026-5116-46fc-bfe1-be41dcc44d8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6275E1-8C8D-47CC-B024-D0D0B22EFA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873026-5116-46fc-bfe1-be41dcc44d86"/>
    <ds:schemaRef ds:uri="9642ac99-028c-4360-98c1-d24811ac80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5A95F8-75D0-4016-8096-6829A78A2A45}">
  <ds:schemaRefs>
    <ds:schemaRef ds:uri="http://schemas.openxmlformats.org/package/2006/metadata/core-properties"/>
    <ds:schemaRef ds:uri="http://schemas.microsoft.com/office/2006/documentManagement/types"/>
    <ds:schemaRef ds:uri="6a873026-5116-46fc-bfe1-be41dcc44d86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9642ac99-028c-4360-98c1-d24811ac8000"/>
  </ds:schemaRefs>
</ds:datastoreItem>
</file>

<file path=customXml/itemProps3.xml><?xml version="1.0" encoding="utf-8"?>
<ds:datastoreItem xmlns:ds="http://schemas.openxmlformats.org/officeDocument/2006/customXml" ds:itemID="{9328B9C1-631E-4A62-935B-0A89E775CE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4620</TotalTime>
  <Words>1156</Words>
  <Application>Microsoft Office PowerPoint</Application>
  <PresentationFormat>Widescreen</PresentationFormat>
  <Paragraphs>91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Retrospect</vt:lpstr>
      <vt:lpstr>Spring LEARN Session:  Refreshers &amp; Reminders</vt:lpstr>
      <vt:lpstr> Account Codes Refresher</vt:lpstr>
      <vt:lpstr>31F0 – Kitchen Supplies</vt:lpstr>
      <vt:lpstr>3860 – Bus Meals and Hospitality General</vt:lpstr>
      <vt:lpstr>3182 – Tools &lt;$5001</vt:lpstr>
      <vt:lpstr>31N2 – Individual Safety Equipment</vt:lpstr>
      <vt:lpstr>31S2 – Field Supplies</vt:lpstr>
      <vt:lpstr>General Expense Account Codes by Category </vt:lpstr>
      <vt:lpstr>New Drone-Related Account Codes and Updated Rules in Emburse Enterprise</vt:lpstr>
      <vt:lpstr>Account Code 3189-Non Capital equipment &lt;$5,000</vt:lpstr>
      <vt:lpstr>Tax and Tariff Rules - LoboMart</vt:lpstr>
      <vt:lpstr>Tax and Tariff Rules - LoboMart</vt:lpstr>
      <vt:lpstr>How To Prepare for Year-End</vt:lpstr>
      <vt:lpstr>Documentation Reminders for       CR Travel Reimbursement Reports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Ethan Gregory Rule</dc:creator>
  <cp:lastModifiedBy>Cynthia J Allison</cp:lastModifiedBy>
  <cp:revision>131</cp:revision>
  <dcterms:created xsi:type="dcterms:W3CDTF">2017-06-25T02:05:31Z</dcterms:created>
  <dcterms:modified xsi:type="dcterms:W3CDTF">2026-04-23T17:47:40Z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0x010100CF6B8849D0A22F42A64D4DB96FACD76B</vt:lpwstr>
  </property>
  <property fmtid="{D5CDD505-2E9C-101B-9397-08002B2CF9AE}" pid="3" name="Order">
    <vt:r8>738600</vt:r8>
  </property>
</Properties>
</file>